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90" d="100"/>
          <a:sy n="90" d="100"/>
        </p:scale>
        <p:origin x="-1464" y="-78"/>
      </p:cViewPr>
      <p:guideLst>
        <p:guide orient="horz" pos="3120"/>
        <p:guide pos="2160"/>
      </p:guideLst>
    </p:cSldViewPr>
  </p:slideViewPr>
  <p:notesTextViewPr>
    <p:cViewPr>
      <p:scale>
        <a:sx n="1" d="1"/>
        <a:sy n="1" d="1"/>
      </p:scale>
      <p:origin x="0" y="0"/>
    </p:cViewPr>
  </p:notesTextViewPr>
  <p:gridSpacing cx="45005" cy="45005"/>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3077282"/>
            <a:ext cx="5829300" cy="2123369"/>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243D9386-793A-4DD0-9AD0-02C12DF94F17}" type="datetimeFigureOut">
              <a:rPr kumimoji="1" lang="ja-JP" altLang="en-US" smtClean="0"/>
              <a:t>2014/7/1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3767510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43D9386-793A-4DD0-9AD0-02C12DF94F17}" type="datetimeFigureOut">
              <a:rPr kumimoji="1" lang="ja-JP" altLang="en-US" smtClean="0"/>
              <a:t>2014/7/1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8965794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3729037" y="573264"/>
            <a:ext cx="1157288" cy="1220822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257175" y="573264"/>
            <a:ext cx="3357563" cy="1220822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43D9386-793A-4DD0-9AD0-02C12DF94F17}" type="datetimeFigureOut">
              <a:rPr kumimoji="1" lang="ja-JP" altLang="en-US" smtClean="0"/>
              <a:t>2014/7/1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1570763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43D9386-793A-4DD0-9AD0-02C12DF94F17}" type="datetimeFigureOut">
              <a:rPr kumimoji="1" lang="ja-JP" altLang="en-US" smtClean="0"/>
              <a:t>2014/7/1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1534843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3"/>
            <a:ext cx="5829300" cy="1967442"/>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243D9386-793A-4DD0-9AD0-02C12DF94F17}" type="datetimeFigureOut">
              <a:rPr kumimoji="1" lang="ja-JP" altLang="en-US" smtClean="0"/>
              <a:t>2014/7/1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936973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243D9386-793A-4DD0-9AD0-02C12DF94F17}" type="datetimeFigureOut">
              <a:rPr kumimoji="1" lang="ja-JP" altLang="en-US" smtClean="0"/>
              <a:t>2014/7/1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7756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6699"/>
            <a:ext cx="6172200" cy="1651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243D9386-793A-4DD0-9AD0-02C12DF94F17}" type="datetimeFigureOut">
              <a:rPr kumimoji="1" lang="ja-JP" altLang="en-US" smtClean="0"/>
              <a:t>2014/7/1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195843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243D9386-793A-4DD0-9AD0-02C12DF94F17}" type="datetimeFigureOut">
              <a:rPr kumimoji="1" lang="ja-JP" altLang="en-US" smtClean="0"/>
              <a:t>2014/7/1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32825045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43D9386-793A-4DD0-9AD0-02C12DF94F17}" type="datetimeFigureOut">
              <a:rPr kumimoji="1" lang="ja-JP" altLang="en-US" smtClean="0"/>
              <a:t>2014/7/1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471160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94405"/>
            <a:ext cx="2256235" cy="1678517"/>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43D9386-793A-4DD0-9AD0-02C12DF94F17}" type="datetimeFigureOut">
              <a:rPr kumimoji="1" lang="ja-JP" altLang="en-US" smtClean="0"/>
              <a:t>2014/7/1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3344719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0"/>
            <a:ext cx="4114800" cy="818622"/>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43D9386-793A-4DD0-9AD0-02C12DF94F17}" type="datetimeFigureOut">
              <a:rPr kumimoji="1" lang="ja-JP" altLang="en-US" smtClean="0"/>
              <a:t>2014/7/1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4236498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243D9386-793A-4DD0-9AD0-02C12DF94F17}" type="datetimeFigureOut">
              <a:rPr kumimoji="1" lang="ja-JP" altLang="en-US" smtClean="0"/>
              <a:t>2014/7/1</a:t>
            </a:fld>
            <a:endParaRPr kumimoji="1" lang="ja-JP" altLang="en-US"/>
          </a:p>
        </p:txBody>
      </p:sp>
      <p:sp>
        <p:nvSpPr>
          <p:cNvPr id="5" name="フッター プレースホルダー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9C5C8A85-45ED-458A-A86D-DDA0AB1CF0C1}" type="slidenum">
              <a:rPr kumimoji="1" lang="ja-JP" altLang="en-US" smtClean="0"/>
              <a:t>‹#›</a:t>
            </a:fld>
            <a:endParaRPr kumimoji="1" lang="ja-JP" altLang="en-US"/>
          </a:p>
        </p:txBody>
      </p:sp>
    </p:spTree>
    <p:extLst>
      <p:ext uri="{BB962C8B-B14F-4D97-AF65-F5344CB8AC3E}">
        <p14:creationId xmlns:p14="http://schemas.microsoft.com/office/powerpoint/2010/main" val="523829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wmf"/><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3417" y="7632347"/>
            <a:ext cx="5892006" cy="864096"/>
          </a:xfrm>
          <a:prstGeom prst="rect">
            <a:avLst/>
          </a:prstGeom>
          <a:gradFill flip="none" rotWithShape="1">
            <a:gsLst>
              <a:gs pos="0">
                <a:schemeClr val="bg1"/>
              </a:gs>
              <a:gs pos="100000">
                <a:schemeClr val="accent2">
                  <a:lumMod val="40000"/>
                  <a:lumOff val="60000"/>
                </a:schemeClr>
              </a:gs>
            </a:gsLst>
            <a:lin ang="2700000" scaled="1"/>
            <a:tileRect/>
          </a:gra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ts val="1600"/>
              </a:lnSpc>
            </a:pPr>
            <a:r>
              <a:rPr lang="ja-JP" altLang="en-US" sz="1050" dirty="0" smtClean="0">
                <a:solidFill>
                  <a:prstClr val="black"/>
                </a:solidFill>
              </a:rPr>
              <a:t>国の負担金の減額措置とは・・・</a:t>
            </a:r>
          </a:p>
          <a:p>
            <a:pPr lvl="0">
              <a:lnSpc>
                <a:spcPts val="1600"/>
              </a:lnSpc>
            </a:pPr>
            <a:r>
              <a:rPr lang="ja-JP" altLang="en-US" sz="1050" dirty="0" smtClean="0">
                <a:solidFill>
                  <a:prstClr val="black"/>
                </a:solidFill>
              </a:rPr>
              <a:t>　国は窓口無料化を行うことで医療費が増加すると考え、窓口無料方式で医療費を助成する市町村に</a:t>
            </a:r>
            <a:endParaRPr lang="en-US" altLang="ja-JP" sz="1050" dirty="0" smtClean="0">
              <a:solidFill>
                <a:prstClr val="black"/>
              </a:solidFill>
            </a:endParaRPr>
          </a:p>
          <a:p>
            <a:pPr lvl="0">
              <a:lnSpc>
                <a:spcPts val="1600"/>
              </a:lnSpc>
            </a:pPr>
            <a:r>
              <a:rPr lang="ja-JP" altLang="en-US" sz="1050" dirty="0">
                <a:solidFill>
                  <a:prstClr val="black"/>
                </a:solidFill>
              </a:rPr>
              <a:t>　</a:t>
            </a:r>
            <a:r>
              <a:rPr lang="ja-JP" altLang="en-US" sz="1050" dirty="0" smtClean="0">
                <a:solidFill>
                  <a:prstClr val="black"/>
                </a:solidFill>
              </a:rPr>
              <a:t>対し、国民健康保険の大きな財源である国庫負担金を減額しています。</a:t>
            </a:r>
          </a:p>
          <a:p>
            <a:pPr lvl="0">
              <a:lnSpc>
                <a:spcPts val="1600"/>
              </a:lnSpc>
            </a:pPr>
            <a:r>
              <a:rPr lang="ja-JP" altLang="en-US" sz="1050" dirty="0" smtClean="0">
                <a:solidFill>
                  <a:prstClr val="black"/>
                </a:solidFill>
              </a:rPr>
              <a:t>　そのままでは、国民健康保険の財源が不足するので、県と市町村が減額された分を補填しています。</a:t>
            </a:r>
          </a:p>
        </p:txBody>
      </p:sp>
      <p:sp>
        <p:nvSpPr>
          <p:cNvPr id="5" name="円/楕円 4"/>
          <p:cNvSpPr/>
          <p:nvPr/>
        </p:nvSpPr>
        <p:spPr bwMode="ltGray">
          <a:xfrm>
            <a:off x="98630" y="16499"/>
            <a:ext cx="1406273" cy="1291095"/>
          </a:xfrm>
          <a:prstGeom prst="ellipse">
            <a:avLst/>
          </a:prstGeom>
          <a:gradFill>
            <a:gsLst>
              <a:gs pos="0">
                <a:srgbClr val="FFC000"/>
              </a:gs>
              <a:gs pos="100000">
                <a:srgbClr val="FFFFCC"/>
              </a:gs>
            </a:gsLst>
            <a:lin ang="5400000" scaled="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円/楕円 5"/>
          <p:cNvSpPr/>
          <p:nvPr/>
        </p:nvSpPr>
        <p:spPr>
          <a:xfrm>
            <a:off x="204775" y="135516"/>
            <a:ext cx="1209913" cy="1082069"/>
          </a:xfrm>
          <a:prstGeom prst="ellipse">
            <a:avLst/>
          </a:prstGeom>
          <a:gradFill>
            <a:gsLst>
              <a:gs pos="0">
                <a:srgbClr val="FFFFCC"/>
              </a:gs>
              <a:gs pos="100000">
                <a:srgbClr val="FFC000"/>
              </a:gs>
            </a:gsLst>
            <a:lin ang="5400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118544" y="224650"/>
            <a:ext cx="1364380" cy="830997"/>
          </a:xfrm>
          <a:prstGeom prst="rect">
            <a:avLst/>
          </a:prstGeom>
          <a:noFill/>
        </p:spPr>
        <p:txBody>
          <a:bodyPr wrap="square" rtlCol="0">
            <a:spAutoFit/>
          </a:bodyPr>
          <a:lstStyle/>
          <a:p>
            <a:pPr algn="ctr"/>
            <a:r>
              <a:rPr lang="ja-JP" altLang="en-US" sz="1600" b="1" dirty="0" smtClean="0">
                <a:ln w="31550" cmpd="sng">
                  <a:noFill/>
                  <a:prstDash val="solid"/>
                </a:ln>
                <a:ea typeface="ＤＨＰ特太ゴシック体" pitchFamily="2" charset="-128"/>
              </a:rPr>
              <a:t>平成</a:t>
            </a:r>
            <a:r>
              <a:rPr lang="en-US" altLang="ja-JP" sz="2400" b="1" dirty="0" smtClean="0">
                <a:ln w="31550" cmpd="sng">
                  <a:noFill/>
                  <a:prstDash val="solid"/>
                </a:ln>
                <a:ea typeface="ＤＨＰ特太ゴシック体" pitchFamily="2" charset="-128"/>
              </a:rPr>
              <a:t>26</a:t>
            </a:r>
            <a:r>
              <a:rPr lang="ja-JP" altLang="en-US" sz="1600" b="1" dirty="0" smtClean="0">
                <a:ln w="31550" cmpd="sng">
                  <a:noFill/>
                  <a:prstDash val="solid"/>
                </a:ln>
                <a:ea typeface="ＤＨＰ特太ゴシック体" pitchFamily="2" charset="-128"/>
              </a:rPr>
              <a:t>年</a:t>
            </a:r>
          </a:p>
          <a:p>
            <a:pPr algn="ctr"/>
            <a:r>
              <a:rPr lang="en-US" altLang="ja-JP" sz="2400" b="1" dirty="0" smtClean="0">
                <a:ln w="31550" cmpd="sng">
                  <a:noFill/>
                  <a:prstDash val="solid"/>
                </a:ln>
                <a:ea typeface="ＤＨＰ特太ゴシック体" pitchFamily="2" charset="-128"/>
              </a:rPr>
              <a:t>11</a:t>
            </a:r>
            <a:r>
              <a:rPr lang="ja-JP" altLang="en-US" sz="1600" b="1" dirty="0" smtClean="0">
                <a:ln w="31550" cmpd="sng">
                  <a:noFill/>
                  <a:prstDash val="solid"/>
                </a:ln>
                <a:ea typeface="ＤＨＰ特太ゴシック体" pitchFamily="2" charset="-128"/>
              </a:rPr>
              <a:t>月から</a:t>
            </a:r>
          </a:p>
        </p:txBody>
      </p:sp>
      <p:sp>
        <p:nvSpPr>
          <p:cNvPr id="8" name="正方形/長方形 7"/>
          <p:cNvSpPr/>
          <p:nvPr/>
        </p:nvSpPr>
        <p:spPr>
          <a:xfrm>
            <a:off x="1216666" y="317485"/>
            <a:ext cx="5259143" cy="1071570"/>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3200" b="1" dirty="0" smtClean="0">
                <a:ln w="31550" cmpd="sng">
                  <a:noFill/>
                  <a:prstDash val="solid"/>
                </a:ln>
                <a:solidFill>
                  <a:srgbClr val="FF6699"/>
                </a:solidFill>
                <a:effectLst>
                  <a:outerShdw blurRad="38100" dist="38100" dir="2700000" algn="tl">
                    <a:srgbClr val="000000">
                      <a:alpha val="43137"/>
                    </a:srgbClr>
                  </a:outerShdw>
                </a:effectLst>
                <a:latin typeface="HG創英角ｺﾞｼｯｸUB" panose="020B0909000000000000" pitchFamily="49" charset="-128"/>
                <a:ea typeface="HG創英角ｺﾞｼｯｸUB" panose="020B0909000000000000" pitchFamily="49" charset="-128"/>
              </a:rPr>
              <a:t>重度心身障害者医療費の</a:t>
            </a:r>
            <a:endParaRPr lang="en-US" altLang="ja-JP" sz="3200" b="1" dirty="0" smtClean="0">
              <a:ln w="31550" cmpd="sng">
                <a:noFill/>
                <a:prstDash val="solid"/>
              </a:ln>
              <a:solidFill>
                <a:srgbClr val="FF6699"/>
              </a:solidFill>
              <a:effectLst>
                <a:outerShdw blurRad="38100" dist="38100" dir="2700000" algn="tl">
                  <a:srgbClr val="000000">
                    <a:alpha val="43137"/>
                  </a:srgbClr>
                </a:outerShdw>
              </a:effectLst>
              <a:latin typeface="HG創英角ｺﾞｼｯｸUB" panose="020B0909000000000000" pitchFamily="49" charset="-128"/>
              <a:ea typeface="HG創英角ｺﾞｼｯｸUB" panose="020B0909000000000000" pitchFamily="49" charset="-128"/>
            </a:endParaRPr>
          </a:p>
          <a:p>
            <a:r>
              <a:rPr lang="ja-JP" altLang="en-US" sz="3200" b="1" dirty="0" smtClean="0">
                <a:ln w="31550" cmpd="sng">
                  <a:noFill/>
                  <a:prstDash val="solid"/>
                </a:ln>
                <a:solidFill>
                  <a:srgbClr val="FF6699"/>
                </a:solidFill>
                <a:effectLst>
                  <a:outerShdw blurRad="38100" dist="38100" dir="2700000" algn="tl">
                    <a:srgbClr val="000000">
                      <a:alpha val="43137"/>
                    </a:srgbClr>
                  </a:outerShdw>
                </a:effectLst>
                <a:latin typeface="HG創英角ｺﾞｼｯｸUB" panose="020B0909000000000000" pitchFamily="49" charset="-128"/>
                <a:ea typeface="HG創英角ｺﾞｼｯｸUB" panose="020B0909000000000000" pitchFamily="49" charset="-128"/>
              </a:rPr>
              <a:t>助成方法が変わります！</a:t>
            </a:r>
            <a:endParaRPr lang="en-US" altLang="ja-JP" sz="3200" b="1" dirty="0" smtClean="0">
              <a:ln w="31550" cmpd="sng">
                <a:noFill/>
                <a:prstDash val="solid"/>
              </a:ln>
              <a:solidFill>
                <a:srgbClr val="FF6699"/>
              </a:solidFill>
              <a:effectLst>
                <a:outerShdw blurRad="38100" dist="38100" dir="2700000" algn="tl">
                  <a:srgbClr val="000000">
                    <a:alpha val="43137"/>
                  </a:srgbClr>
                </a:outerShdw>
              </a:effectLst>
              <a:latin typeface="HG創英角ｺﾞｼｯｸUB" panose="020B0909000000000000" pitchFamily="49" charset="-128"/>
              <a:ea typeface="HG創英角ｺﾞｼｯｸUB" panose="020B0909000000000000" pitchFamily="49" charset="-128"/>
            </a:endParaRPr>
          </a:p>
        </p:txBody>
      </p:sp>
      <p:sp>
        <p:nvSpPr>
          <p:cNvPr id="12" name="角丸四角形 11"/>
          <p:cNvSpPr/>
          <p:nvPr/>
        </p:nvSpPr>
        <p:spPr>
          <a:xfrm>
            <a:off x="1041845" y="1577625"/>
            <a:ext cx="4997445" cy="405045"/>
          </a:xfrm>
          <a:prstGeom prst="roundRect">
            <a:avLst/>
          </a:prstGeom>
          <a:gradFill>
            <a:gsLst>
              <a:gs pos="0">
                <a:schemeClr val="accent1">
                  <a:tint val="66000"/>
                  <a:satMod val="160000"/>
                </a:schemeClr>
              </a:gs>
              <a:gs pos="0">
                <a:schemeClr val="accent2">
                  <a:lumMod val="20000"/>
                  <a:lumOff val="80000"/>
                </a:schemeClr>
              </a:gs>
              <a:gs pos="100000">
                <a:schemeClr val="accent2">
                  <a:lumMod val="60000"/>
                  <a:lumOff val="40000"/>
                </a:schemeClr>
              </a:gs>
            </a:gsLst>
            <a:lin ang="5400000" scaled="0"/>
          </a:gra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b="1" dirty="0" smtClean="0">
                <a:solidFill>
                  <a:schemeClr val="tx1"/>
                </a:solidFill>
              </a:rPr>
              <a:t>窓口無料方式から</a:t>
            </a:r>
            <a:r>
              <a:rPr lang="ja-JP" altLang="en-US" sz="2000" b="1" dirty="0" smtClean="0">
                <a:solidFill>
                  <a:srgbClr val="FF0000"/>
                </a:solidFill>
                <a:effectLst>
                  <a:outerShdw blurRad="38100" dist="38100" dir="2700000" algn="tl">
                    <a:srgbClr val="000000">
                      <a:alpha val="43137"/>
                    </a:srgbClr>
                  </a:outerShdw>
                </a:effectLst>
              </a:rPr>
              <a:t>自動還付方式</a:t>
            </a:r>
            <a:r>
              <a:rPr lang="ja-JP" altLang="en-US" sz="2000" b="1" dirty="0" smtClean="0">
                <a:solidFill>
                  <a:schemeClr val="tx1"/>
                </a:solidFill>
              </a:rPr>
              <a:t>へ</a:t>
            </a:r>
            <a:endParaRPr kumimoji="1" lang="ja-JP" altLang="en-US" sz="2000" b="1" dirty="0">
              <a:solidFill>
                <a:schemeClr val="tx1"/>
              </a:solidFill>
            </a:endParaRPr>
          </a:p>
        </p:txBody>
      </p:sp>
      <p:sp>
        <p:nvSpPr>
          <p:cNvPr id="13" name="正方形/長方形 12"/>
          <p:cNvSpPr/>
          <p:nvPr/>
        </p:nvSpPr>
        <p:spPr>
          <a:xfrm>
            <a:off x="571612" y="2117685"/>
            <a:ext cx="5927723" cy="646331"/>
          </a:xfrm>
          <a:prstGeom prst="rect">
            <a:avLst/>
          </a:prstGeom>
        </p:spPr>
        <p:txBody>
          <a:bodyPr wrap="square">
            <a:spAutoFit/>
          </a:bodyPr>
          <a:lstStyle/>
          <a:p>
            <a:pPr lvl="0" fontAlgn="base">
              <a:spcBef>
                <a:spcPct val="0"/>
              </a:spcBef>
              <a:spcAft>
                <a:spcPct val="0"/>
              </a:spcAft>
            </a:pPr>
            <a:r>
              <a:rPr lang="ja-JP" altLang="en-US" b="1" dirty="0" smtClean="0">
                <a:latin typeface="Century" pitchFamily="18" charset="0"/>
                <a:ea typeface="HG丸ｺﾞｼｯｸM-PRO" pitchFamily="50" charset="-128"/>
                <a:cs typeface="Times New Roman" pitchFamily="18" charset="0"/>
              </a:rPr>
              <a:t>助成の方法が変わるだけで、対象者の範囲や医療費を全額助成する制度は変わりません。</a:t>
            </a:r>
            <a:endParaRPr lang="ja-JP" altLang="en-US" b="1" dirty="0">
              <a:latin typeface="Century" pitchFamily="18" charset="0"/>
              <a:ea typeface="HG丸ｺﾞｼｯｸM-PRO" pitchFamily="50" charset="-128"/>
              <a:cs typeface="Times New Roman" pitchFamily="18" charset="0"/>
            </a:endParaRPr>
          </a:p>
        </p:txBody>
      </p:sp>
      <p:sp>
        <p:nvSpPr>
          <p:cNvPr id="14" name="長方形 104"/>
          <p:cNvSpPr>
            <a:spLocks noChangeArrowheads="1"/>
          </p:cNvSpPr>
          <p:nvPr/>
        </p:nvSpPr>
        <p:spPr bwMode="auto">
          <a:xfrm flipH="1">
            <a:off x="421848" y="2882770"/>
            <a:ext cx="176921" cy="355105"/>
          </a:xfrm>
          <a:prstGeom prst="rect">
            <a:avLst/>
          </a:prstGeom>
          <a:solidFill>
            <a:schemeClr val="accent2"/>
          </a:solidFill>
          <a:ln>
            <a:noFill/>
          </a:ln>
          <a:effectLst/>
        </p:spPr>
        <p:txBody>
          <a:bodyPr wrap="none" anchor="ctr"/>
          <a:lstStyle/>
          <a:p>
            <a:endParaRPr kumimoji="1" 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5" name="長方形 6"/>
          <p:cNvSpPr/>
          <p:nvPr/>
        </p:nvSpPr>
        <p:spPr bwMode="auto">
          <a:xfrm>
            <a:off x="666975" y="2882770"/>
            <a:ext cx="5950938" cy="355105"/>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8" name="正方形/長方形 17"/>
          <p:cNvSpPr/>
          <p:nvPr/>
        </p:nvSpPr>
        <p:spPr>
          <a:xfrm>
            <a:off x="683695" y="2868655"/>
            <a:ext cx="2541929" cy="400110"/>
          </a:xfrm>
          <a:prstGeom prst="rect">
            <a:avLst/>
          </a:prstGeom>
        </p:spPr>
        <p:txBody>
          <a:bodyPr wrap="square">
            <a:spAutoFit/>
          </a:bodyPr>
          <a:lstStyle/>
          <a:p>
            <a:r>
              <a:rPr lang="ja-JP" altLang="en-US" sz="2000" dirty="0"/>
              <a:t>変更点</a:t>
            </a:r>
          </a:p>
        </p:txBody>
      </p:sp>
      <p:sp>
        <p:nvSpPr>
          <p:cNvPr id="19" name="正方形/長方形 18"/>
          <p:cNvSpPr/>
          <p:nvPr/>
        </p:nvSpPr>
        <p:spPr>
          <a:xfrm>
            <a:off x="666975" y="3327885"/>
            <a:ext cx="5832360" cy="584775"/>
          </a:xfrm>
          <a:prstGeom prst="rect">
            <a:avLst/>
          </a:prstGeom>
        </p:spPr>
        <p:txBody>
          <a:bodyPr wrap="square">
            <a:spAutoFit/>
          </a:bodyPr>
          <a:lstStyle/>
          <a:p>
            <a:r>
              <a:rPr lang="ja-JP" altLang="en-US" sz="1600" dirty="0">
                <a:latin typeface="+mn-ea"/>
              </a:rPr>
              <a:t>医療機関等の窓口でいったん医療費を支払っていただきますが</a:t>
            </a:r>
            <a:r>
              <a:rPr lang="ja-JP" altLang="en-US" sz="1600" dirty="0" smtClean="0">
                <a:latin typeface="+mn-ea"/>
              </a:rPr>
              <a:t>、３か月</a:t>
            </a:r>
            <a:r>
              <a:rPr lang="ja-JP" altLang="en-US" sz="1600" dirty="0">
                <a:latin typeface="+mn-ea"/>
              </a:rPr>
              <a:t>程度で自動的に還付します</a:t>
            </a:r>
          </a:p>
        </p:txBody>
      </p:sp>
      <p:pic>
        <p:nvPicPr>
          <p:cNvPr id="20" name="図 19" descr="C:\Documents and Settings\u-00099-09pn0812n\Local Settings\Temporary Internet Files\Content.IE5\W5MR4T6N\MC900239657[1].wmf"/>
          <p:cNvPicPr/>
          <p:nvPr/>
        </p:nvPicPr>
        <p:blipFill>
          <a:blip r:embed="rId2" cstate="print"/>
          <a:srcRect/>
          <a:stretch>
            <a:fillRect/>
          </a:stretch>
        </p:blipFill>
        <p:spPr bwMode="auto">
          <a:xfrm>
            <a:off x="4001658" y="3782870"/>
            <a:ext cx="833151" cy="533402"/>
          </a:xfrm>
          <a:prstGeom prst="rect">
            <a:avLst/>
          </a:prstGeom>
          <a:noFill/>
          <a:ln w="9525">
            <a:noFill/>
            <a:miter lim="800000"/>
            <a:headEnd/>
            <a:tailEnd/>
          </a:ln>
        </p:spPr>
      </p:pic>
      <p:sp>
        <p:nvSpPr>
          <p:cNvPr id="21" name="角丸四角形 20"/>
          <p:cNvSpPr/>
          <p:nvPr/>
        </p:nvSpPr>
        <p:spPr>
          <a:xfrm>
            <a:off x="1432251" y="4295448"/>
            <a:ext cx="1203876" cy="433473"/>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b="1"/>
              <a:t>受給者</a:t>
            </a:r>
          </a:p>
        </p:txBody>
      </p:sp>
      <p:cxnSp>
        <p:nvCxnSpPr>
          <p:cNvPr id="22" name="直線矢印コネクタ 21"/>
          <p:cNvCxnSpPr>
            <a:endCxn id="28" idx="1"/>
          </p:cNvCxnSpPr>
          <p:nvPr/>
        </p:nvCxnSpPr>
        <p:spPr>
          <a:xfrm flipV="1">
            <a:off x="2642616" y="4504398"/>
            <a:ext cx="1367277" cy="1410"/>
          </a:xfrm>
          <a:prstGeom prst="straightConnector1">
            <a:avLst/>
          </a:prstGeom>
          <a:ln w="3492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30" idx="1"/>
            <a:endCxn id="29" idx="3"/>
          </p:cNvCxnSpPr>
          <p:nvPr/>
        </p:nvCxnSpPr>
        <p:spPr>
          <a:xfrm rot="10800000" flipV="1">
            <a:off x="2636626" y="6066399"/>
            <a:ext cx="1383915" cy="4790"/>
          </a:xfrm>
          <a:prstGeom prst="straightConnector1">
            <a:avLst/>
          </a:prstGeom>
          <a:ln w="3492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4" name="直線矢印コネクタ 23"/>
          <p:cNvCxnSpPr>
            <a:stCxn id="28" idx="2"/>
            <a:endCxn id="30" idx="0"/>
          </p:cNvCxnSpPr>
          <p:nvPr/>
        </p:nvCxnSpPr>
        <p:spPr>
          <a:xfrm rot="16200000" flipH="1">
            <a:off x="4052891" y="5280074"/>
            <a:ext cx="1128529" cy="10649"/>
          </a:xfrm>
          <a:prstGeom prst="straightConnector1">
            <a:avLst/>
          </a:prstGeom>
          <a:ln w="34925">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29" idx="0"/>
            <a:endCxn id="21" idx="2"/>
          </p:cNvCxnSpPr>
          <p:nvPr/>
        </p:nvCxnSpPr>
        <p:spPr>
          <a:xfrm rot="16200000" flipV="1">
            <a:off x="1471673" y="5291438"/>
            <a:ext cx="1125532" cy="499"/>
          </a:xfrm>
          <a:prstGeom prst="straightConnector1">
            <a:avLst/>
          </a:prstGeom>
          <a:ln w="34925">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26" name="角丸四角形吹き出し 25"/>
          <p:cNvSpPr/>
          <p:nvPr/>
        </p:nvSpPr>
        <p:spPr>
          <a:xfrm>
            <a:off x="2694699" y="4640081"/>
            <a:ext cx="1231576" cy="219120"/>
          </a:xfrm>
          <a:prstGeom prst="wedgeRoundRectCallout">
            <a:avLst>
              <a:gd name="adj1" fmla="val -3151"/>
              <a:gd name="adj2" fmla="val -128802"/>
              <a:gd name="adj3" fmla="val 16667"/>
            </a:avLst>
          </a:prstGeom>
          <a:solidFill>
            <a:srgbClr val="FFFFCC"/>
          </a:solidFill>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000" dirty="0"/>
              <a:t>例）</a:t>
            </a:r>
            <a:r>
              <a:rPr kumimoji="1" lang="ja-JP" altLang="en-US" sz="1000" baseline="0" dirty="0"/>
              <a:t> </a:t>
            </a:r>
            <a:r>
              <a:rPr kumimoji="1" lang="en-US" altLang="ja-JP" sz="1000" dirty="0"/>
              <a:t>3,000</a:t>
            </a:r>
            <a:r>
              <a:rPr kumimoji="1" lang="ja-JP" altLang="en-US" sz="1000" dirty="0"/>
              <a:t>円支払</a:t>
            </a:r>
          </a:p>
        </p:txBody>
      </p:sp>
      <p:sp>
        <p:nvSpPr>
          <p:cNvPr id="27" name="角丸四角形吹き出し 26"/>
          <p:cNvSpPr/>
          <p:nvPr/>
        </p:nvSpPr>
        <p:spPr>
          <a:xfrm>
            <a:off x="2445873" y="5343056"/>
            <a:ext cx="1231575" cy="219120"/>
          </a:xfrm>
          <a:prstGeom prst="wedgeRoundRectCallout">
            <a:avLst>
              <a:gd name="adj1" fmla="val -50911"/>
              <a:gd name="adj2" fmla="val -113138"/>
              <a:gd name="adj3" fmla="val 16667"/>
            </a:avLst>
          </a:prstGeom>
          <a:solidFill>
            <a:srgbClr val="FFFFCC"/>
          </a:solidFill>
          <a:ln w="3175">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000" dirty="0"/>
              <a:t>例）</a:t>
            </a:r>
            <a:r>
              <a:rPr kumimoji="1" lang="ja-JP" altLang="en-US" sz="1000" baseline="0" dirty="0"/>
              <a:t> </a:t>
            </a:r>
            <a:r>
              <a:rPr kumimoji="1" lang="en-US" altLang="ja-JP" sz="1000" dirty="0"/>
              <a:t>3,000</a:t>
            </a:r>
            <a:r>
              <a:rPr kumimoji="1" lang="ja-JP" altLang="en-US" sz="1000" dirty="0"/>
              <a:t>円振込</a:t>
            </a:r>
          </a:p>
        </p:txBody>
      </p:sp>
      <p:sp>
        <p:nvSpPr>
          <p:cNvPr id="28" name="角丸四角形 27"/>
          <p:cNvSpPr/>
          <p:nvPr/>
        </p:nvSpPr>
        <p:spPr>
          <a:xfrm>
            <a:off x="4009893" y="4287662"/>
            <a:ext cx="1203876" cy="433473"/>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b="1"/>
              <a:t>病院・薬局等</a:t>
            </a:r>
          </a:p>
        </p:txBody>
      </p:sp>
      <p:sp>
        <p:nvSpPr>
          <p:cNvPr id="29" name="角丸四角形 28"/>
          <p:cNvSpPr/>
          <p:nvPr/>
        </p:nvSpPr>
        <p:spPr>
          <a:xfrm>
            <a:off x="1432750" y="5854453"/>
            <a:ext cx="1203876" cy="433473"/>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200" b="1"/>
              <a:t>市町村</a:t>
            </a:r>
            <a:endParaRPr kumimoji="1" lang="en-US" altLang="ja-JP" sz="1200" b="1"/>
          </a:p>
        </p:txBody>
      </p:sp>
      <p:sp>
        <p:nvSpPr>
          <p:cNvPr id="30" name="角丸四角形 29"/>
          <p:cNvSpPr/>
          <p:nvPr/>
        </p:nvSpPr>
        <p:spPr>
          <a:xfrm>
            <a:off x="4020542" y="5849664"/>
            <a:ext cx="1203876" cy="433473"/>
          </a:xfrm>
          <a:prstGeom prst="roundRect">
            <a:avLst/>
          </a:prstGeom>
          <a:ln>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800" b="1"/>
              <a:t>病院等からの報告を</a:t>
            </a:r>
            <a:endParaRPr kumimoji="1" lang="en-US" altLang="ja-JP" sz="800" b="1"/>
          </a:p>
          <a:p>
            <a:pPr algn="ctr"/>
            <a:r>
              <a:rPr kumimoji="1" lang="ja-JP" altLang="en-US" sz="800" b="1"/>
              <a:t>市町村ごとに仕分け</a:t>
            </a:r>
          </a:p>
        </p:txBody>
      </p:sp>
      <p:sp>
        <p:nvSpPr>
          <p:cNvPr id="31" name="正方形/長方形 30"/>
          <p:cNvSpPr/>
          <p:nvPr/>
        </p:nvSpPr>
        <p:spPr>
          <a:xfrm>
            <a:off x="2624112" y="4082891"/>
            <a:ext cx="1393041" cy="3571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solidFill>
                  <a:schemeClr val="tx1"/>
                </a:solidFill>
              </a:rPr>
              <a:t>①診察・窓口で</a:t>
            </a:r>
            <a:endParaRPr kumimoji="1" lang="en-US" altLang="ja-JP" sz="1100" dirty="0" smtClean="0">
              <a:solidFill>
                <a:schemeClr val="tx1"/>
              </a:solidFill>
            </a:endParaRPr>
          </a:p>
          <a:p>
            <a:pPr algn="ctr"/>
            <a:r>
              <a:rPr kumimoji="1" lang="ja-JP" altLang="en-US" sz="1100" b="1" dirty="0" smtClean="0">
                <a:solidFill>
                  <a:schemeClr val="tx1"/>
                </a:solidFill>
              </a:rPr>
              <a:t>医療費の支払い</a:t>
            </a:r>
          </a:p>
        </p:txBody>
      </p:sp>
      <p:sp>
        <p:nvSpPr>
          <p:cNvPr id="32" name="正方形/長方形 31"/>
          <p:cNvSpPr/>
          <p:nvPr/>
        </p:nvSpPr>
        <p:spPr>
          <a:xfrm>
            <a:off x="4623151" y="4811540"/>
            <a:ext cx="386956" cy="9620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sz="1100" dirty="0" smtClean="0">
                <a:solidFill>
                  <a:schemeClr val="tx1"/>
                </a:solidFill>
              </a:rPr>
              <a:t>②支払額報告</a:t>
            </a:r>
          </a:p>
        </p:txBody>
      </p:sp>
      <p:sp>
        <p:nvSpPr>
          <p:cNvPr id="33" name="正方形/長方形 32"/>
          <p:cNvSpPr/>
          <p:nvPr/>
        </p:nvSpPr>
        <p:spPr>
          <a:xfrm>
            <a:off x="2043594" y="4749641"/>
            <a:ext cx="392044" cy="10932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100" dirty="0" smtClean="0">
                <a:solidFill>
                  <a:schemeClr val="tx1"/>
                </a:solidFill>
              </a:rPr>
              <a:t>④還付金の振込</a:t>
            </a:r>
            <a:endParaRPr kumimoji="1" lang="ja-JP" altLang="en-US" sz="1100" dirty="0" smtClean="0">
              <a:solidFill>
                <a:schemeClr val="tx1"/>
              </a:solidFill>
            </a:endParaRPr>
          </a:p>
        </p:txBody>
      </p:sp>
      <p:sp>
        <p:nvSpPr>
          <p:cNvPr id="34" name="正方形/長方形 33"/>
          <p:cNvSpPr/>
          <p:nvPr/>
        </p:nvSpPr>
        <p:spPr>
          <a:xfrm>
            <a:off x="2799586" y="5778318"/>
            <a:ext cx="1155669" cy="2571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solidFill>
                  <a:schemeClr val="tx1"/>
                </a:solidFill>
              </a:rPr>
              <a:t>③支払額報告</a:t>
            </a:r>
            <a:endParaRPr kumimoji="1" lang="en-US" altLang="ja-JP" sz="1100" dirty="0" smtClean="0">
              <a:solidFill>
                <a:schemeClr val="tx1"/>
              </a:solidFill>
            </a:endParaRPr>
          </a:p>
        </p:txBody>
      </p:sp>
      <p:pic>
        <p:nvPicPr>
          <p:cNvPr id="35" name="図 34" descr="C:\Documents and Settings\u-00099-09pn0812n\Local Settings\Temporary Internet Files\Content.IE5\W5MR4T6N\MC900398055[1].wmf"/>
          <p:cNvPicPr/>
          <p:nvPr/>
        </p:nvPicPr>
        <p:blipFill>
          <a:blip r:embed="rId3" cstate="print"/>
          <a:srcRect/>
          <a:stretch>
            <a:fillRect/>
          </a:stretch>
        </p:blipFill>
        <p:spPr bwMode="auto">
          <a:xfrm>
            <a:off x="5095436" y="4487708"/>
            <a:ext cx="562374" cy="522427"/>
          </a:xfrm>
          <a:prstGeom prst="rect">
            <a:avLst/>
          </a:prstGeom>
          <a:noFill/>
          <a:ln w="9525">
            <a:noFill/>
            <a:miter lim="800000"/>
            <a:headEnd/>
            <a:tailEnd/>
          </a:ln>
        </p:spPr>
      </p:pic>
      <p:sp>
        <p:nvSpPr>
          <p:cNvPr id="39" name="正方形/長方形 38"/>
          <p:cNvSpPr/>
          <p:nvPr/>
        </p:nvSpPr>
        <p:spPr>
          <a:xfrm>
            <a:off x="673417" y="6941011"/>
            <a:ext cx="5892006" cy="584775"/>
          </a:xfrm>
          <a:prstGeom prst="rect">
            <a:avLst/>
          </a:prstGeom>
        </p:spPr>
        <p:txBody>
          <a:bodyPr wrap="square">
            <a:spAutoFit/>
          </a:bodyPr>
          <a:lstStyle/>
          <a:p>
            <a:r>
              <a:rPr lang="ja-JP" altLang="en-US" sz="1600" dirty="0" smtClean="0">
                <a:latin typeface="+mn-ea"/>
              </a:rPr>
              <a:t>窓口無料化をすることによる国の負担金の減額措置を解消するためです</a:t>
            </a:r>
          </a:p>
        </p:txBody>
      </p:sp>
      <p:sp>
        <p:nvSpPr>
          <p:cNvPr id="40" name="長方形 104"/>
          <p:cNvSpPr>
            <a:spLocks noChangeArrowheads="1"/>
          </p:cNvSpPr>
          <p:nvPr/>
        </p:nvSpPr>
        <p:spPr bwMode="auto">
          <a:xfrm flipH="1">
            <a:off x="428290" y="6462217"/>
            <a:ext cx="176921" cy="355105"/>
          </a:xfrm>
          <a:prstGeom prst="rect">
            <a:avLst/>
          </a:prstGeom>
          <a:solidFill>
            <a:schemeClr val="accent2"/>
          </a:solidFill>
          <a:ln>
            <a:noFill/>
          </a:ln>
          <a:effectLst/>
        </p:spPr>
        <p:txBody>
          <a:bodyPr wrap="none" anchor="ctr"/>
          <a:lstStyle/>
          <a:p>
            <a:endParaRPr kumimoji="1" 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1" name="長方形 6"/>
          <p:cNvSpPr/>
          <p:nvPr/>
        </p:nvSpPr>
        <p:spPr bwMode="auto">
          <a:xfrm>
            <a:off x="673417" y="6462217"/>
            <a:ext cx="5950938" cy="355105"/>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正方形/長方形 41"/>
          <p:cNvSpPr/>
          <p:nvPr/>
        </p:nvSpPr>
        <p:spPr>
          <a:xfrm>
            <a:off x="690137" y="6448102"/>
            <a:ext cx="2541929" cy="400110"/>
          </a:xfrm>
          <a:prstGeom prst="rect">
            <a:avLst/>
          </a:prstGeom>
        </p:spPr>
        <p:txBody>
          <a:bodyPr wrap="square">
            <a:spAutoFit/>
          </a:bodyPr>
          <a:lstStyle/>
          <a:p>
            <a:r>
              <a:rPr lang="ja-JP" altLang="en-US" sz="2000" dirty="0" smtClean="0"/>
              <a:t>変更の理由</a:t>
            </a:r>
            <a:endParaRPr lang="ja-JP" altLang="en-US" sz="2000" dirty="0"/>
          </a:p>
        </p:txBody>
      </p:sp>
      <p:sp>
        <p:nvSpPr>
          <p:cNvPr id="43" name="長方形 104"/>
          <p:cNvSpPr>
            <a:spLocks noChangeArrowheads="1"/>
          </p:cNvSpPr>
          <p:nvPr/>
        </p:nvSpPr>
        <p:spPr bwMode="auto">
          <a:xfrm flipH="1">
            <a:off x="428290" y="8622457"/>
            <a:ext cx="176921" cy="355105"/>
          </a:xfrm>
          <a:prstGeom prst="rect">
            <a:avLst/>
          </a:prstGeom>
          <a:solidFill>
            <a:schemeClr val="accent2"/>
          </a:solidFill>
          <a:ln>
            <a:noFill/>
          </a:ln>
          <a:effectLst/>
        </p:spPr>
        <p:txBody>
          <a:bodyPr wrap="none" anchor="ctr"/>
          <a:lstStyle/>
          <a:p>
            <a:endParaRPr kumimoji="1" 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4" name="長方形 6"/>
          <p:cNvSpPr/>
          <p:nvPr/>
        </p:nvSpPr>
        <p:spPr bwMode="auto">
          <a:xfrm>
            <a:off x="673417" y="8622457"/>
            <a:ext cx="5950938" cy="355105"/>
          </a:xfrm>
          <a:prstGeom prst="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5" name="正方形/長方形 44"/>
          <p:cNvSpPr/>
          <p:nvPr/>
        </p:nvSpPr>
        <p:spPr>
          <a:xfrm>
            <a:off x="690137" y="8608342"/>
            <a:ext cx="2541929" cy="400110"/>
          </a:xfrm>
          <a:prstGeom prst="rect">
            <a:avLst/>
          </a:prstGeom>
        </p:spPr>
        <p:txBody>
          <a:bodyPr wrap="square">
            <a:spAutoFit/>
          </a:bodyPr>
          <a:lstStyle/>
          <a:p>
            <a:r>
              <a:rPr lang="ja-JP" altLang="en-US" sz="2000" dirty="0" smtClean="0"/>
              <a:t>手続き</a:t>
            </a:r>
            <a:endParaRPr lang="ja-JP" altLang="en-US" sz="2000" dirty="0"/>
          </a:p>
        </p:txBody>
      </p:sp>
      <p:sp>
        <p:nvSpPr>
          <p:cNvPr id="46" name="正方形/長方形 45"/>
          <p:cNvSpPr/>
          <p:nvPr/>
        </p:nvSpPr>
        <p:spPr>
          <a:xfrm>
            <a:off x="687344" y="8982787"/>
            <a:ext cx="5892006" cy="830997"/>
          </a:xfrm>
          <a:prstGeom prst="rect">
            <a:avLst/>
          </a:prstGeom>
        </p:spPr>
        <p:txBody>
          <a:bodyPr wrap="square">
            <a:spAutoFit/>
          </a:bodyPr>
          <a:lstStyle/>
          <a:p>
            <a:r>
              <a:rPr lang="ja-JP" altLang="en-US" sz="1600" smtClean="0">
                <a:solidFill>
                  <a:srgbClr val="FF0000"/>
                </a:solidFill>
                <a:latin typeface="+mn-ea"/>
              </a:rPr>
              <a:t>８</a:t>
            </a:r>
            <a:r>
              <a:rPr lang="ja-JP" altLang="en-US" sz="1600" smtClean="0">
                <a:solidFill>
                  <a:srgbClr val="FF0000"/>
                </a:solidFill>
                <a:latin typeface="+mn-ea"/>
              </a:rPr>
              <a:t>月</a:t>
            </a:r>
            <a:r>
              <a:rPr lang="ja-JP" altLang="en-US" sz="1600" dirty="0">
                <a:solidFill>
                  <a:srgbClr val="FF0000"/>
                </a:solidFill>
                <a:latin typeface="+mn-ea"/>
              </a:rPr>
              <a:t>下</a:t>
            </a:r>
            <a:r>
              <a:rPr lang="ja-JP" altLang="en-US" sz="1600" smtClean="0">
                <a:solidFill>
                  <a:srgbClr val="FF0000"/>
                </a:solidFill>
                <a:latin typeface="+mn-ea"/>
              </a:rPr>
              <a:t>旬</a:t>
            </a:r>
            <a:r>
              <a:rPr lang="ja-JP" altLang="en-US" sz="1600" dirty="0" smtClean="0">
                <a:solidFill>
                  <a:srgbClr val="FF0000"/>
                </a:solidFill>
                <a:latin typeface="+mn-ea"/>
              </a:rPr>
              <a:t>頃</a:t>
            </a:r>
            <a:r>
              <a:rPr lang="ja-JP" altLang="en-US" sz="1600" dirty="0" smtClean="0">
                <a:latin typeface="+mn-ea"/>
              </a:rPr>
              <a:t>、受給資格者証の更新のお知らせを送付します</a:t>
            </a:r>
            <a:r>
              <a:rPr lang="ja-JP" altLang="en-US" sz="1600" smtClean="0">
                <a:latin typeface="+mn-ea"/>
              </a:rPr>
              <a:t>ので</a:t>
            </a:r>
            <a:r>
              <a:rPr lang="ja-JP" altLang="en-US" sz="1600" smtClean="0">
                <a:latin typeface="+mn-ea"/>
              </a:rPr>
              <a:t>、</a:t>
            </a:r>
            <a:r>
              <a:rPr lang="ja-JP" altLang="en-US" sz="1600" smtClean="0">
                <a:solidFill>
                  <a:srgbClr val="FF0000"/>
                </a:solidFill>
                <a:latin typeface="+mn-ea"/>
              </a:rPr>
              <a:t>各庁舎窓口</a:t>
            </a:r>
            <a:r>
              <a:rPr lang="ja-JP" altLang="en-US" sz="1600" smtClean="0">
                <a:latin typeface="+mn-ea"/>
              </a:rPr>
              <a:t>にて</a:t>
            </a:r>
            <a:r>
              <a:rPr lang="ja-JP" altLang="en-US" sz="1600" dirty="0" smtClean="0">
                <a:latin typeface="+mn-ea"/>
              </a:rPr>
              <a:t>更新手続きと助成金（還付金）の受領</a:t>
            </a:r>
            <a:r>
              <a:rPr lang="ja-JP" altLang="en-US" sz="1600" smtClean="0">
                <a:latin typeface="+mn-ea"/>
              </a:rPr>
              <a:t>口座</a:t>
            </a:r>
            <a:r>
              <a:rPr lang="ja-JP" altLang="en-US" sz="1600" smtClean="0">
                <a:latin typeface="+mn-ea"/>
              </a:rPr>
              <a:t>の</a:t>
            </a:r>
            <a:r>
              <a:rPr lang="ja-JP" altLang="en-US" sz="1600">
                <a:latin typeface="+mn-ea"/>
              </a:rPr>
              <a:t>確認</a:t>
            </a:r>
            <a:r>
              <a:rPr lang="ja-JP" altLang="en-US" sz="1600" smtClean="0">
                <a:latin typeface="+mn-ea"/>
              </a:rPr>
              <a:t>を</a:t>
            </a:r>
            <a:r>
              <a:rPr lang="ja-JP" altLang="en-US" sz="1600" dirty="0" smtClean="0">
                <a:latin typeface="+mn-ea"/>
              </a:rPr>
              <a:t>行ってください。</a:t>
            </a:r>
          </a:p>
        </p:txBody>
      </p:sp>
      <p:pic>
        <p:nvPicPr>
          <p:cNvPr id="47" name="図 4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708341">
            <a:off x="5936863" y="381148"/>
            <a:ext cx="721697" cy="961104"/>
          </a:xfrm>
          <a:prstGeom prst="rect">
            <a:avLst/>
          </a:prstGeom>
          <a:ln>
            <a:solidFill>
              <a:schemeClr val="tx1"/>
            </a:solidFill>
          </a:ln>
        </p:spPr>
      </p:pic>
    </p:spTree>
    <p:extLst>
      <p:ext uri="{BB962C8B-B14F-4D97-AF65-F5344CB8AC3E}">
        <p14:creationId xmlns:p14="http://schemas.microsoft.com/office/powerpoint/2010/main" val="63103619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TotalTime>
  <Words>184</Words>
  <Application>Microsoft Office PowerPoint</Application>
  <PresentationFormat>A4 210 x 297 mm</PresentationFormat>
  <Paragraphs>28</Paragraphs>
  <Slides>1</Slides>
  <Notes>0</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山梨県</dc:creator>
  <cp:lastModifiedBy>中央市</cp:lastModifiedBy>
  <cp:revision>6</cp:revision>
  <cp:lastPrinted>2014-06-09T01:51:55Z</cp:lastPrinted>
  <dcterms:created xsi:type="dcterms:W3CDTF">2014-06-09T01:16:01Z</dcterms:created>
  <dcterms:modified xsi:type="dcterms:W3CDTF">2014-07-01T02:07:41Z</dcterms:modified>
</cp:coreProperties>
</file>